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16602705" r:id="rId5"/>
    <p:sldId id="16602706" r:id="rId6"/>
    <p:sldId id="16602707" r:id="rId7"/>
    <p:sldId id="16602708" r:id="rId8"/>
    <p:sldId id="16602709" r:id="rId9"/>
    <p:sldId id="16602710" r:id="rId10"/>
    <p:sldId id="16602711" r:id="rId11"/>
    <p:sldId id="16602712" r:id="rId12"/>
    <p:sldId id="294" r:id="rId13"/>
  </p:sldIdLst>
  <p:sldSz cx="12192000" cy="6858000"/>
  <p:notesSz cx="7103745" cy="10234295"/>
  <p:embeddedFontLst>
    <p:embeddedFont>
      <p:font typeface="汉仪正圆 55简" panose="00020600040101010101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汉仪雅酷黑W" panose="00020600040101010101" charset="-122"/>
      <p:regular r:id="rId23"/>
    </p:embeddedFont>
    <p:embeddedFont>
      <p:font typeface="钉钉进步体" panose="00020600040101010101" pitchFamily="18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76B3"/>
    <a:srgbClr val="3D84FD"/>
    <a:srgbClr val="011A54"/>
    <a:srgbClr val="012163"/>
    <a:srgbClr val="36BCF9"/>
    <a:srgbClr val="36BDF9"/>
    <a:srgbClr val="2AAFCF"/>
    <a:srgbClr val="2BB6CD"/>
    <a:srgbClr val="3D6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1" autoAdjust="0"/>
    <p:restoredTop sz="91947" autoAdjust="0"/>
  </p:normalViewPr>
  <p:slideViewPr>
    <p:cSldViewPr snapToGrid="0">
      <p:cViewPr varScale="1">
        <p:scale>
          <a:sx n="93" d="100"/>
          <a:sy n="93" d="100"/>
        </p:scale>
        <p:origin x="198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28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ea typeface="汉仪雅酷黑-75J" panose="00020600040101010101" charset="-122"/>
              </a:rPr>
            </a:fld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ea typeface="汉仪雅酷黑-75J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ea typeface="汉仪雅酷黑-75J" panose="00020600040101010101" charset="-122"/>
              </a:rPr>
            </a:fld>
            <a:endParaRPr lang="zh-CN" altLang="en-US">
              <a:ea typeface="汉仪雅酷黑-75J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汉仪正圆 55简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汉仪正圆 55简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汉仪正圆 55简" panose="00020600040101010101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dirty="0">
                <a:gradFill>
                  <a:gsLst>
                    <a:gs pos="100000">
                      <a:srgbClr val="3D6AFD"/>
                    </a:gs>
                    <a:gs pos="65000">
                      <a:srgbClr val="33DDF8"/>
                    </a:gs>
                    <a:gs pos="0">
                      <a:srgbClr val="3D6AFD"/>
                    </a:gs>
                  </a:gsLst>
                  <a:lin ang="18900000"/>
                  <a:tileRect l="-100000" b="-100000"/>
                </a:gradFill>
                <a:latin typeface="钉钉进步体" panose="00020600040101010101" pitchFamily="18" charset="-122"/>
                <a:ea typeface="钉钉进步体" panose="00020600040101010101" pitchFamily="18" charset="-122"/>
              </a:rPr>
              <a:t>数字人伴学系统</a:t>
            </a:r>
            <a:endParaRPr lang="zh-CN" altLang="en-US" sz="1200" b="1" dirty="0">
              <a:gradFill>
                <a:gsLst>
                  <a:gs pos="100000">
                    <a:srgbClr val="3D6AFD"/>
                  </a:gs>
                  <a:gs pos="65000">
                    <a:srgbClr val="33DDF8"/>
                  </a:gs>
                  <a:gs pos="0">
                    <a:srgbClr val="3D6AFD"/>
                  </a:gs>
                </a:gsLst>
                <a:lin ang="18900000"/>
                <a:tileRect l="-100000" b="-100000"/>
              </a:gradFill>
              <a:latin typeface="钉钉进步体" panose="00020600040101010101" pitchFamily="18" charset="-122"/>
              <a:ea typeface="钉钉进步体" panose="00020600040101010101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汉仪正圆 55简" panose="00020600040101010101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汉仪正圆 55简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汉仪正圆 55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jpeg"/><Relationship Id="rId8" Type="http://schemas.openxmlformats.org/officeDocument/2006/relationships/tags" Target="../tags/tag10.xml"/><Relationship Id="rId7" Type="http://schemas.openxmlformats.org/officeDocument/2006/relationships/image" Target="../media/image8.png"/><Relationship Id="rId6" Type="http://schemas.openxmlformats.org/officeDocument/2006/relationships/tags" Target="../tags/tag9.xml"/><Relationship Id="rId5" Type="http://schemas.openxmlformats.org/officeDocument/2006/relationships/image" Target="../media/image7.png"/><Relationship Id="rId4" Type="http://schemas.openxmlformats.org/officeDocument/2006/relationships/tags" Target="../tags/tag8.xml"/><Relationship Id="rId3" Type="http://schemas.openxmlformats.org/officeDocument/2006/relationships/image" Target="../media/image4.png"/><Relationship Id="rId20" Type="http://schemas.openxmlformats.org/officeDocument/2006/relationships/notesSlide" Target="../notesSlides/notesSlide4.xml"/><Relationship Id="rId2" Type="http://schemas.openxmlformats.org/officeDocument/2006/relationships/tags" Target="../tags/tag7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image" Target="../media/image11.jpeg"/><Relationship Id="rId12" Type="http://schemas.openxmlformats.org/officeDocument/2006/relationships/tags" Target="../tags/tag12.xml"/><Relationship Id="rId11" Type="http://schemas.openxmlformats.org/officeDocument/2006/relationships/image" Target="../media/image10.png"/><Relationship Id="rId10" Type="http://schemas.openxmlformats.org/officeDocument/2006/relationships/tags" Target="../tags/tag1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3" Type="http://schemas.openxmlformats.org/officeDocument/2006/relationships/image" Target="../media/image4.png"/><Relationship Id="rId2" Type="http://schemas.openxmlformats.org/officeDocument/2006/relationships/tags" Target="../tags/tag1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4.png"/><Relationship Id="rId2" Type="http://schemas.openxmlformats.org/officeDocument/2006/relationships/tags" Target="../tags/tag19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22.jpeg"/><Relationship Id="rId7" Type="http://schemas.openxmlformats.org/officeDocument/2006/relationships/image" Target="../media/image21.jpeg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0" Type="http://schemas.openxmlformats.org/officeDocument/2006/relationships/notesSlide" Target="../notesSlides/notesSlide7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4.png"/><Relationship Id="rId2" Type="http://schemas.openxmlformats.org/officeDocument/2006/relationships/tags" Target="../tags/tag2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image" Target="../media/image26.png"/><Relationship Id="rId6" Type="http://schemas.openxmlformats.org/officeDocument/2006/relationships/tags" Target="../tags/tag25.xml"/><Relationship Id="rId5" Type="http://schemas.openxmlformats.org/officeDocument/2006/relationships/image" Target="../media/image25.png"/><Relationship Id="rId4" Type="http://schemas.openxmlformats.org/officeDocument/2006/relationships/tags" Target="../tags/tag24.xml"/><Relationship Id="rId3" Type="http://schemas.openxmlformats.org/officeDocument/2006/relationships/image" Target="../media/image4.png"/><Relationship Id="rId2" Type="http://schemas.openxmlformats.org/officeDocument/2006/relationships/tags" Target="../tags/tag23.xml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蒙版 1"/>
          <p:cNvSpPr/>
          <p:nvPr>
            <p:custDataLst>
              <p:tags r:id="rId2"/>
            </p:custDataLst>
          </p:nvPr>
        </p:nvSpPr>
        <p:spPr>
          <a:xfrm>
            <a:off x="0" y="-39370"/>
            <a:ext cx="12192000" cy="2637790"/>
          </a:xfrm>
          <a:prstGeom prst="rect">
            <a:avLst/>
          </a:prstGeom>
          <a:gradFill>
            <a:gsLst>
              <a:gs pos="41000">
                <a:srgbClr val="181C33">
                  <a:alpha val="85000"/>
                </a:srgbClr>
              </a:gs>
              <a:gs pos="0">
                <a:srgbClr val="291F35">
                  <a:alpha val="0"/>
                </a:srgbClr>
              </a:gs>
              <a:gs pos="80000">
                <a:srgbClr val="07193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标题框"/>
          <p:cNvSpPr txBox="1"/>
          <p:nvPr/>
        </p:nvSpPr>
        <p:spPr>
          <a:xfrm>
            <a:off x="631153" y="2598420"/>
            <a:ext cx="6389407" cy="1015663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AI</a:t>
            </a:r>
            <a:r>
              <a:rPr lang="zh-CN" altLang="en-US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智能</a:t>
            </a:r>
            <a:r>
              <a:rPr lang="en-US" altLang="zh-CN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·</a:t>
            </a:r>
            <a:r>
              <a:rPr lang="zh-CN" altLang="en-US" sz="60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学习搭子</a:t>
            </a:r>
            <a:endParaRPr lang="en-US" altLang="zh-CN" sz="6000" dirty="0">
              <a:ln>
                <a:noFill/>
              </a:ln>
              <a:solidFill>
                <a:schemeClr val="bg1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55" name="接包方"/>
          <p:cNvSpPr/>
          <p:nvPr/>
        </p:nvSpPr>
        <p:spPr>
          <a:xfrm>
            <a:off x="3275822" y="4056380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汉仪正圆 55简" panose="00020600040101010101" charset="-122"/>
                <a:ea typeface="汉仪正圆 55简" panose="00020600040101010101" charset="-122"/>
              </a:rPr>
              <a:t>接包方：声像科技</a:t>
            </a:r>
            <a:endParaRPr lang="zh-CN" altLang="en-US" sz="2000" b="1" dirty="0"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2" name="发包方"/>
          <p:cNvSpPr/>
          <p:nvPr/>
        </p:nvSpPr>
        <p:spPr>
          <a:xfrm>
            <a:off x="631152" y="4056379"/>
            <a:ext cx="2386368" cy="46799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A00DB"/>
              </a:gs>
              <a:gs pos="100000">
                <a:srgbClr val="33DDF8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汉仪正圆 55简" panose="00020600040101010101" charset="-122"/>
                <a:ea typeface="汉仪正圆 55简" panose="00020600040101010101" charset="-122"/>
              </a:rPr>
              <a:t>发包方：数字马力</a:t>
            </a:r>
            <a:endParaRPr lang="zh-CN" altLang="en-US" sz="2000" b="1" dirty="0"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992000" y="1492755"/>
            <a:ext cx="7200000" cy="44485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000" y="-4011"/>
            <a:ext cx="12204000" cy="6870796"/>
            <a:chOff x="-6000" y="-4011"/>
            <a:chExt cx="12204000" cy="6870796"/>
          </a:xfrm>
        </p:grpSpPr>
        <p:pic>
          <p:nvPicPr>
            <p:cNvPr id="5" name="图片 4" descr="图片1"/>
            <p:cNvPicPr>
              <a:picLocks noChangeAspect="1"/>
            </p:cNvPicPr>
            <p:nvPr/>
          </p:nvPicPr>
          <p:blipFill>
            <a:blip r:embed="rId1"/>
            <a:srcRect l="76" b="135"/>
            <a:stretch>
              <a:fillRect/>
            </a:stretch>
          </p:blipFill>
          <p:spPr>
            <a:xfrm>
              <a:off x="-6000" y="-4011"/>
              <a:ext cx="12204000" cy="6866021"/>
            </a:xfrm>
            <a:prstGeom prst="rect">
              <a:avLst/>
            </a:prstGeom>
          </p:spPr>
        </p:pic>
        <p:sp>
          <p:nvSpPr>
            <p:cNvPr id="161" name="矩形 160"/>
            <p:cNvSpPr/>
            <p:nvPr/>
          </p:nvSpPr>
          <p:spPr>
            <a:xfrm>
              <a:off x="-6000" y="5185"/>
              <a:ext cx="12204000" cy="6861600"/>
            </a:xfrm>
            <a:prstGeom prst="rect">
              <a:avLst/>
            </a:prstGeom>
            <a:gradFill>
              <a:gsLst>
                <a:gs pos="80000">
                  <a:srgbClr val="030628">
                    <a:alpha val="50000"/>
                  </a:srgbClr>
                </a:gs>
                <a:gs pos="0">
                  <a:srgbClr val="030628">
                    <a:alpha val="50000"/>
                  </a:srgbClr>
                </a:gs>
                <a:gs pos="100000">
                  <a:srgbClr val="030628">
                    <a:alpha val="50000"/>
                  </a:srgb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808345" y="1487170"/>
            <a:ext cx="5942330" cy="4433570"/>
            <a:chOff x="8461" y="2113"/>
            <a:chExt cx="9775" cy="7315"/>
          </a:xfrm>
        </p:grpSpPr>
        <p:pic>
          <p:nvPicPr>
            <p:cNvPr id="162" name="图片 161" descr="1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39" y="2113"/>
              <a:ext cx="7797" cy="7315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98" h="7503">
                  <a:moveTo>
                    <a:pt x="6932" y="5016"/>
                  </a:moveTo>
                  <a:lnTo>
                    <a:pt x="6794" y="7297"/>
                  </a:lnTo>
                  <a:lnTo>
                    <a:pt x="7798" y="6373"/>
                  </a:lnTo>
                  <a:lnTo>
                    <a:pt x="6932" y="5016"/>
                  </a:lnTo>
                  <a:close/>
                  <a:moveTo>
                    <a:pt x="0" y="0"/>
                  </a:moveTo>
                  <a:lnTo>
                    <a:pt x="7998" y="0"/>
                  </a:lnTo>
                  <a:lnTo>
                    <a:pt x="7998" y="7503"/>
                  </a:lnTo>
                  <a:lnTo>
                    <a:pt x="0" y="7503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165" name="图片 164" descr="2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461" y="3714"/>
              <a:ext cx="4896" cy="4895"/>
            </a:xfrm>
            <a:prstGeom prst="rect">
              <a:avLst/>
            </a:prstGeom>
          </p:spPr>
        </p:pic>
      </p:grpSp>
      <p:sp>
        <p:nvSpPr>
          <p:cNvPr id="133" name="文本框 132"/>
          <p:cNvSpPr txBox="1"/>
          <p:nvPr/>
        </p:nvSpPr>
        <p:spPr>
          <a:xfrm>
            <a:off x="747395" y="2985770"/>
            <a:ext cx="7378865" cy="831215"/>
          </a:xfrm>
          <a:prstGeom prst="rect">
            <a:avLst/>
          </a:prstGeom>
          <a:noFill/>
          <a:effectLst>
            <a:outerShdw blurRad="63500" sx="102000" sy="102000" algn="ctr" rotWithShape="0">
              <a:srgbClr val="33DDF8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n>
                  <a:noFill/>
                </a:ln>
                <a:solidFill>
                  <a:schemeClr val="bg1"/>
                </a:solidFill>
                <a:effectLst>
                  <a:outerShdw blurRad="127000" sx="101500" sy="101500" algn="ctr" rotWithShape="0">
                    <a:srgbClr val="33DDF8">
                      <a:alpha val="40000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  <a:cs typeface="汉仪雅酷黑W" panose="00020600040101010101" charset="-122"/>
              </a:rPr>
              <a:t>承蒙关照，感谢聆听</a:t>
            </a:r>
            <a:endParaRPr lang="en-US" altLang="zh-CN" sz="4800" dirty="0">
              <a:ln>
                <a:noFill/>
              </a:ln>
              <a:solidFill>
                <a:schemeClr val="bg1"/>
              </a:solidFill>
              <a:effectLst>
                <a:outerShdw blurRad="127000" sx="101500" sy="101500" algn="ctr" rotWithShape="0">
                  <a:srgbClr val="33DDF8">
                    <a:alpha val="40000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  <a:cs typeface="汉仪雅酷黑W" panose="00020600040101010101" charset="-122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1595876" y="3966161"/>
            <a:ext cx="3699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声像科技 </a:t>
            </a:r>
            <a:r>
              <a:rPr lang="en-US" altLang="zh-CN" sz="2400" b="1" dirty="0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- </a:t>
            </a:r>
            <a:r>
              <a:rPr lang="en-US" altLang="zh-CN" sz="2400" b="1" dirty="0" err="1">
                <a:solidFill>
                  <a:schemeClr val="bg1"/>
                </a:solidFill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SoundTech</a:t>
            </a:r>
            <a:endParaRPr lang="zh-CN" altLang="en-US" sz="2400" b="1" dirty="0">
              <a:solidFill>
                <a:schemeClr val="bg1"/>
              </a:solidFill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  <p:pic>
        <p:nvPicPr>
          <p:cNvPr id="3" name="图片 2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26687" y="3883769"/>
            <a:ext cx="576000" cy="576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1326" y="2374929"/>
            <a:ext cx="6035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【A02】AI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智能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·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学习搭子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【</a:t>
            </a:r>
            <a:r>
              <a:rPr lang="zh-CN" alt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数字马力</a:t>
            </a:r>
            <a:r>
              <a:rPr lang="en-US" altLang="zh-CN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0000" endA="300" endPos="50000" dist="60007" dir="5400000" sy="-100000" algn="bl" rotWithShape="0"/>
                </a:effectLst>
                <a:latin typeface="汉仪正圆 55简" panose="00020600040101010101" charset="-122"/>
                <a:ea typeface="汉仪正圆 55简" panose="00020600040101010101" charset="-122"/>
                <a:cs typeface="汉仪正圆 55简" panose="00020600040101010101" charset="-122"/>
              </a:rPr>
              <a:t>】</a:t>
            </a:r>
            <a:endParaRPr lang="zh-CN" alt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50000" endA="300" endPos="50000" dist="60007" dir="5400000" sy="-100000" algn="bl" rotWithShape="0"/>
              </a:effectLst>
              <a:latin typeface="汉仪正圆 55简" panose="00020600040101010101" charset="-122"/>
              <a:ea typeface="汉仪正圆 55简" panose="00020600040101010101" charset="-122"/>
              <a:cs typeface="汉仪正圆 55简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问题分析与调研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/>
          <p:cNvCxnSpPr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/>
          <p:cNvSpPr/>
          <p:nvPr>
            <p:custDataLst>
              <p:tags r:id="rId3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26" b="13442"/>
          <a:stretch>
            <a:fillRect/>
          </a:stretch>
        </p:blipFill>
        <p:spPr>
          <a:xfrm>
            <a:off x="983614" y="1744946"/>
            <a:ext cx="3791246" cy="1898176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pic>
        <p:nvPicPr>
          <p:cNvPr id="14" name="图片 13" descr="图形用户界面, 网站&#10;&#10;AI 生成的内容可能不正确。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670" y="3061335"/>
            <a:ext cx="3835400" cy="287591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983615" y="3878580"/>
            <a:ext cx="37909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赴中国联通浙江分公司实地调研，团队了解到数字人技术已在</a:t>
            </a:r>
            <a:r>
              <a:rPr lang="en-US" altLang="zh-CN" dirty="0">
                <a:solidFill>
                  <a:schemeClr val="bg1"/>
                </a:solidFill>
              </a:rPr>
              <a:t>K12</a:t>
            </a:r>
            <a:r>
              <a:rPr lang="zh-CN" altLang="en-US" dirty="0">
                <a:solidFill>
                  <a:schemeClr val="bg1"/>
                </a:solidFill>
              </a:rPr>
              <a:t>及高等教育中应用于智慧课堂、远程教学和个性化辅导等场景，并明确了其在低延迟高并发的实时交互、多模态情感化表达等方面的核心需求。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499123" y="1469351"/>
            <a:ext cx="40986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赴云栖大会调研，深入了解人工智能在教育领域的最新应用，重点关注多智能体、大模型与数字人技术在智慧教学、个性化学习等场景中的落地实践，为项目技术选型与场景融合提供参考。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项目解决思路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/>
          <p:cNvCxnSpPr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/>
          <p:cNvSpPr/>
          <p:nvPr>
            <p:custDataLst>
              <p:tags r:id="rId3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31349" y="1787951"/>
            <a:ext cx="1813389" cy="380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汉仪雅酷黑-75J (正文)"/>
              </a:rPr>
              <a:t>数字人伴学系统</a:t>
            </a:r>
            <a:endParaRPr lang="zh-CN" altLang="en-US" dirty="0">
              <a:solidFill>
                <a:schemeClr val="bg1"/>
              </a:solidFill>
              <a:latin typeface="汉仪雅酷黑-75J (正文)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85289" y="4991316"/>
            <a:ext cx="315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多智能体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知识库协作系统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00821" y="1727355"/>
            <a:ext cx="315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多学科客制化评估系统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00821" y="5047229"/>
            <a:ext cx="315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游戏化学习平台及评估系统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85289" y="2387792"/>
            <a:ext cx="32675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基于模块化语音识别、大模型、语音合成与数字人驱动技术，打造低延迟、情感化、可本地部署的实时交互学习伙伴。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29468" y="3828969"/>
            <a:ext cx="32675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利用</a:t>
            </a:r>
            <a:r>
              <a:rPr lang="en-US" altLang="zh-CN" sz="1600" dirty="0" err="1">
                <a:solidFill>
                  <a:schemeClr val="bg1"/>
                </a:solidFill>
              </a:rPr>
              <a:t>AgentUniverse</a:t>
            </a:r>
            <a:r>
              <a:rPr lang="zh-CN" altLang="en-US" sz="1600" dirty="0">
                <a:solidFill>
                  <a:schemeClr val="bg1"/>
                </a:solidFill>
              </a:rPr>
              <a:t>框架构建可协作、可进化的多智能体网络，实现知识检索、内容生成、学习规划与系统自优化。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94321" y="2219026"/>
            <a:ext cx="32675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结合</a:t>
            </a:r>
            <a:r>
              <a:rPr lang="en-US" altLang="zh-CN" sz="1600" dirty="0" err="1">
                <a:solidFill>
                  <a:schemeClr val="bg1"/>
                </a:solidFill>
              </a:rPr>
              <a:t>OpenSumi</a:t>
            </a:r>
            <a:r>
              <a:rPr lang="en-US" altLang="zh-CN" sz="1600" dirty="0">
                <a:solidFill>
                  <a:schemeClr val="bg1"/>
                </a:solidFill>
              </a:rPr>
              <a:t> IDE</a:t>
            </a:r>
            <a:r>
              <a:rPr lang="zh-CN" altLang="en-US" sz="1600" dirty="0">
                <a:solidFill>
                  <a:schemeClr val="bg1"/>
                </a:solidFill>
              </a:rPr>
              <a:t>与</a:t>
            </a:r>
            <a:r>
              <a:rPr lang="en-US" altLang="zh-CN" sz="1600" dirty="0">
                <a:solidFill>
                  <a:schemeClr val="bg1"/>
                </a:solidFill>
              </a:rPr>
              <a:t>LLM</a:t>
            </a:r>
            <a:r>
              <a:rPr lang="zh-CN" altLang="en-US" sz="1600" dirty="0">
                <a:solidFill>
                  <a:schemeClr val="bg1"/>
                </a:solidFill>
              </a:rPr>
              <a:t>，提供学科定制化、多维度、可扩展的精准测评与反馈，打通“学</a:t>
            </a:r>
            <a:r>
              <a:rPr lang="en-US" altLang="zh-CN" sz="1600" dirty="0">
                <a:solidFill>
                  <a:schemeClr val="bg1"/>
                </a:solidFill>
              </a:rPr>
              <a:t>-</a:t>
            </a:r>
            <a:r>
              <a:rPr lang="zh-CN" altLang="en-US" sz="1600" dirty="0">
                <a:solidFill>
                  <a:schemeClr val="bg1"/>
                </a:solidFill>
              </a:rPr>
              <a:t>练</a:t>
            </a:r>
            <a:r>
              <a:rPr lang="en-US" altLang="zh-CN" sz="1600" dirty="0">
                <a:solidFill>
                  <a:schemeClr val="bg1"/>
                </a:solidFill>
              </a:rPr>
              <a:t>-</a:t>
            </a:r>
            <a:r>
              <a:rPr lang="zh-CN" altLang="en-US" sz="1600" dirty="0">
                <a:solidFill>
                  <a:schemeClr val="bg1"/>
                </a:solidFill>
              </a:rPr>
              <a:t>测</a:t>
            </a:r>
            <a:r>
              <a:rPr lang="en-US" altLang="zh-CN" sz="1600" dirty="0">
                <a:solidFill>
                  <a:schemeClr val="bg1"/>
                </a:solidFill>
              </a:rPr>
              <a:t>-</a:t>
            </a:r>
            <a:r>
              <a:rPr lang="zh-CN" altLang="en-US" sz="1600" dirty="0">
                <a:solidFill>
                  <a:schemeClr val="bg1"/>
                </a:solidFill>
              </a:rPr>
              <a:t>评”闭环。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00821" y="3804233"/>
            <a:ext cx="32675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以</a:t>
            </a:r>
            <a:r>
              <a:rPr lang="en-US" altLang="zh-CN" sz="1600" dirty="0">
                <a:solidFill>
                  <a:schemeClr val="bg1"/>
                </a:solidFill>
              </a:rPr>
              <a:t>Ant Design</a:t>
            </a:r>
            <a:r>
              <a:rPr lang="zh-CN" altLang="en-US" sz="1600" dirty="0">
                <a:solidFill>
                  <a:schemeClr val="bg1"/>
                </a:solidFill>
              </a:rPr>
              <a:t>为前端基座，融合角色成长、即时反馈与嵌入式评估机制，激发低龄或初学者的学习兴趣与动力。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团队分工与职责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/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 descr="卡通人物&#10;&#10;AI 生成的内容可能不正确。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476" y="1489083"/>
            <a:ext cx="914400" cy="914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569051" y="1471291"/>
            <a:ext cx="914400" cy="914400"/>
          </a:xfrm>
          <a:prstGeom prst="rect">
            <a:avLst/>
          </a:prstGeom>
        </p:spPr>
      </p:pic>
      <p:pic>
        <p:nvPicPr>
          <p:cNvPr id="11" name="图片 10" descr="绿色的标志&#10;&#10;AI 生成的内容可能不正确。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034" y="3695805"/>
            <a:ext cx="914400" cy="9144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91924" y="3664941"/>
            <a:ext cx="914400" cy="914400"/>
          </a:xfrm>
          <a:prstGeom prst="rect">
            <a:avLst/>
          </a:prstGeom>
        </p:spPr>
      </p:pic>
      <p:pic>
        <p:nvPicPr>
          <p:cNvPr id="13" name="图片 12" descr="卡通人物&#10;&#10;AI 生成的内容可能不正确。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589" y="3671720"/>
            <a:ext cx="914400" cy="914400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14"/>
            </p:custDataLst>
          </p:nvPr>
        </p:nvSpPr>
        <p:spPr>
          <a:xfrm>
            <a:off x="2587915" y="1479025"/>
            <a:ext cx="343019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小丁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队长</a:t>
            </a:r>
            <a:r>
              <a:rPr lang="en-US" altLang="zh-CN" b="1" dirty="0">
                <a:solidFill>
                  <a:schemeClr val="bg1"/>
                </a:solidFill>
              </a:rPr>
              <a:t>&amp;</a:t>
            </a:r>
            <a:r>
              <a:rPr lang="zh-CN" altLang="en-US" b="1" dirty="0">
                <a:solidFill>
                  <a:schemeClr val="bg1"/>
                </a:solidFill>
              </a:rPr>
              <a:t>项目开发与规划专员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软件工程专业</a:t>
            </a:r>
            <a:r>
              <a:rPr lang="en-US" altLang="zh-CN" b="1" dirty="0">
                <a:solidFill>
                  <a:schemeClr val="bg1"/>
                </a:solidFill>
              </a:rPr>
              <a:t>	</a:t>
            </a:r>
            <a:r>
              <a:rPr lang="zh-CN" altLang="en-US" b="1" dirty="0">
                <a:solidFill>
                  <a:schemeClr val="bg1"/>
                </a:solidFill>
              </a:rPr>
              <a:t>本科三年级</a:t>
            </a:r>
            <a:endParaRPr lang="zh-CN" altLang="en-US" dirty="0"/>
          </a:p>
        </p:txBody>
      </p:sp>
      <p:sp>
        <p:nvSpPr>
          <p:cNvPr id="15" name="文本框 14"/>
          <p:cNvSpPr txBox="1"/>
          <p:nvPr>
            <p:custDataLst>
              <p:tags r:id="rId15"/>
            </p:custDataLst>
          </p:nvPr>
        </p:nvSpPr>
        <p:spPr>
          <a:xfrm>
            <a:off x="7542340" y="1541380"/>
            <a:ext cx="31728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bg1"/>
                </a:solidFill>
              </a:rPr>
              <a:t>小金</a:t>
            </a:r>
            <a:endParaRPr lang="en-US" altLang="zh-CN" sz="1800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技术架构师</a:t>
            </a:r>
            <a:endParaRPr lang="zh-CN" altLang="en-US" dirty="0"/>
          </a:p>
          <a:p>
            <a:r>
              <a:rPr lang="zh-CN" altLang="en-US" b="1" dirty="0">
                <a:solidFill>
                  <a:schemeClr val="bg1"/>
                </a:solidFill>
              </a:rPr>
              <a:t>软件工程专业</a:t>
            </a:r>
            <a:r>
              <a:rPr lang="en-US" altLang="zh-CN" b="1" dirty="0">
                <a:solidFill>
                  <a:schemeClr val="bg1"/>
                </a:solidFill>
              </a:rPr>
              <a:t>	</a:t>
            </a:r>
            <a:r>
              <a:rPr lang="zh-CN" altLang="en-US" b="1" dirty="0">
                <a:solidFill>
                  <a:schemeClr val="bg1"/>
                </a:solidFill>
              </a:rPr>
              <a:t>本科三年级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6"/>
            </p:custDataLst>
          </p:nvPr>
        </p:nvSpPr>
        <p:spPr>
          <a:xfrm>
            <a:off x="1145845" y="3671720"/>
            <a:ext cx="28307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小王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前端开发工程师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软件工程专业</a:t>
            </a:r>
            <a:r>
              <a:rPr lang="en-US" altLang="zh-CN" b="1" dirty="0">
                <a:solidFill>
                  <a:schemeClr val="bg1"/>
                </a:solidFill>
              </a:rPr>
              <a:t>  </a:t>
            </a:r>
            <a:r>
              <a:rPr lang="zh-CN" altLang="en-US" b="1" dirty="0">
                <a:solidFill>
                  <a:schemeClr val="bg1"/>
                </a:solidFill>
              </a:rPr>
              <a:t>本科三年级</a:t>
            </a:r>
            <a:endParaRPr lang="zh-CN" altLang="en-US" dirty="0"/>
          </a:p>
        </p:txBody>
      </p:sp>
      <p:sp>
        <p:nvSpPr>
          <p:cNvPr id="17" name="文本框 16"/>
          <p:cNvSpPr txBox="1"/>
          <p:nvPr>
            <p:custDataLst>
              <p:tags r:id="rId17"/>
            </p:custDataLst>
          </p:nvPr>
        </p:nvSpPr>
        <p:spPr>
          <a:xfrm>
            <a:off x="5167387" y="3703780"/>
            <a:ext cx="28264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小沈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后端开发工程师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软件工程专业</a:t>
            </a:r>
            <a:r>
              <a:rPr lang="en-US" altLang="zh-CN" b="1" dirty="0">
                <a:solidFill>
                  <a:schemeClr val="bg1"/>
                </a:solidFill>
              </a:rPr>
              <a:t>  </a:t>
            </a:r>
            <a:r>
              <a:rPr lang="zh-CN" altLang="en-US" b="1" dirty="0">
                <a:solidFill>
                  <a:schemeClr val="bg1"/>
                </a:solidFill>
              </a:rPr>
              <a:t>本科三年级</a:t>
            </a:r>
            <a:endParaRPr lang="zh-CN" altLang="en-US" dirty="0"/>
          </a:p>
        </p:txBody>
      </p:sp>
      <p:sp>
        <p:nvSpPr>
          <p:cNvPr id="18" name="文本框 17"/>
          <p:cNvSpPr txBox="1"/>
          <p:nvPr>
            <p:custDataLst>
              <p:tags r:id="rId18"/>
            </p:custDataLst>
          </p:nvPr>
        </p:nvSpPr>
        <p:spPr>
          <a:xfrm>
            <a:off x="9203041" y="3703780"/>
            <a:ext cx="2819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小张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产品经理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软件工程专业</a:t>
            </a:r>
            <a:r>
              <a:rPr lang="en-US" altLang="zh-CN" b="1" dirty="0">
                <a:solidFill>
                  <a:schemeClr val="bg1"/>
                </a:solidFill>
              </a:rPr>
              <a:t>  </a:t>
            </a:r>
            <a:r>
              <a:rPr lang="zh-CN" altLang="en-US" b="1" dirty="0">
                <a:solidFill>
                  <a:schemeClr val="bg1"/>
                </a:solidFill>
              </a:rPr>
              <a:t>本科三年级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2860" y="4709160"/>
            <a:ext cx="39535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基于</a:t>
            </a:r>
            <a:r>
              <a:rPr lang="en-US" altLang="zh-CN" sz="1200">
                <a:solidFill>
                  <a:schemeClr val="bg1"/>
                </a:solidFill>
              </a:rPr>
              <a:t>Ant Design</a:t>
            </a:r>
            <a:r>
              <a:rPr lang="zh-CN" altLang="en-US" sz="1200">
                <a:solidFill>
                  <a:schemeClr val="bg1"/>
                </a:solidFill>
              </a:rPr>
              <a:t>和</a:t>
            </a:r>
            <a:r>
              <a:rPr lang="en-US" altLang="zh-CN" sz="1200">
                <a:solidFill>
                  <a:schemeClr val="bg1"/>
                </a:solidFill>
              </a:rPr>
              <a:t>OpenSumi</a:t>
            </a:r>
            <a:r>
              <a:rPr lang="zh-CN" altLang="en-US" sz="1200">
                <a:solidFill>
                  <a:schemeClr val="bg1"/>
                </a:solidFill>
              </a:rPr>
              <a:t>开发多端界面；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实现数字人交互、游戏化</a:t>
            </a:r>
            <a:r>
              <a:rPr lang="en-US" altLang="zh-CN" sz="1200">
                <a:solidFill>
                  <a:schemeClr val="bg1"/>
                </a:solidFill>
              </a:rPr>
              <a:t>UI</a:t>
            </a:r>
            <a:r>
              <a:rPr lang="zh-CN" altLang="en-US" sz="1200">
                <a:solidFill>
                  <a:schemeClr val="bg1"/>
                </a:solidFill>
              </a:rPr>
              <a:t>与可编程</a:t>
            </a:r>
            <a:r>
              <a:rPr lang="en-US" altLang="zh-CN" sz="1200">
                <a:solidFill>
                  <a:schemeClr val="bg1"/>
                </a:solidFill>
              </a:rPr>
              <a:t>IDE</a:t>
            </a:r>
            <a:r>
              <a:rPr lang="zh-CN" altLang="en-US" sz="1200">
                <a:solidFill>
                  <a:schemeClr val="bg1"/>
                </a:solidFill>
              </a:rPr>
              <a:t>界面；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实现游戏化机制与嵌入式评估功能。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888105" y="4709160"/>
            <a:ext cx="4808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构建微服务，支撑用户、评估、智能体调度等模块；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实现</a:t>
            </a:r>
            <a:r>
              <a:rPr lang="en-US" altLang="zh-CN" sz="1200">
                <a:solidFill>
                  <a:schemeClr val="bg1"/>
                </a:solidFill>
              </a:rPr>
              <a:t>MCP/A2A</a:t>
            </a:r>
            <a:r>
              <a:rPr lang="zh-CN" altLang="en-US" sz="1200">
                <a:solidFill>
                  <a:schemeClr val="bg1"/>
                </a:solidFill>
              </a:rPr>
              <a:t>接口、向量检索与多租户隔离；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保障高并发、数据安全与边缘</a:t>
            </a:r>
            <a:r>
              <a:rPr lang="en-US" altLang="zh-CN" sz="1200">
                <a:solidFill>
                  <a:schemeClr val="bg1"/>
                </a:solidFill>
              </a:rPr>
              <a:t>/</a:t>
            </a:r>
            <a:r>
              <a:rPr lang="zh-CN" altLang="en-US" sz="1200">
                <a:solidFill>
                  <a:schemeClr val="bg1"/>
                </a:solidFill>
              </a:rPr>
              <a:t>本地部署能力。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914640" y="4709160"/>
            <a:ext cx="41967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定义</a:t>
            </a:r>
            <a:r>
              <a:rPr lang="en-US" altLang="zh-CN" sz="1200">
                <a:solidFill>
                  <a:schemeClr val="bg1"/>
                </a:solidFill>
              </a:rPr>
              <a:t>“</a:t>
            </a:r>
            <a:r>
              <a:rPr lang="zh-CN" altLang="en-US" sz="1200">
                <a:solidFill>
                  <a:schemeClr val="bg1"/>
                </a:solidFill>
              </a:rPr>
              <a:t>校园</a:t>
            </a:r>
            <a:r>
              <a:rPr lang="en-US" altLang="en-US" sz="1200">
                <a:solidFill>
                  <a:schemeClr val="bg1"/>
                </a:solidFill>
              </a:rPr>
              <a:t>→</a:t>
            </a:r>
            <a:r>
              <a:rPr lang="zh-CN" altLang="en-US" sz="1200">
                <a:solidFill>
                  <a:schemeClr val="bg1"/>
                </a:solidFill>
              </a:rPr>
              <a:t>就业</a:t>
            </a:r>
            <a:r>
              <a:rPr lang="en-US" altLang="zh-CN" sz="1200">
                <a:solidFill>
                  <a:schemeClr val="bg1"/>
                </a:solidFill>
              </a:rPr>
              <a:t>”</a:t>
            </a:r>
            <a:r>
              <a:rPr lang="zh-CN" altLang="en-US" sz="1200">
                <a:solidFill>
                  <a:schemeClr val="bg1"/>
                </a:solidFill>
              </a:rPr>
              <a:t>双阶段场景与四模块协同逻辑；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输出用户旅程，提炼低延迟、情感化、安全合规等需求；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规划</a:t>
            </a:r>
            <a:r>
              <a:rPr lang="en-US" altLang="zh-CN" sz="1200">
                <a:solidFill>
                  <a:schemeClr val="bg1"/>
                </a:solidFill>
              </a:rPr>
              <a:t> V1.0–V3.0+ </a:t>
            </a:r>
            <a:r>
              <a:rPr lang="zh-CN" altLang="en-US" sz="1200">
                <a:solidFill>
                  <a:schemeClr val="bg1"/>
                </a:solidFill>
              </a:rPr>
              <a:t>迭代路径，推动与蚂蚁公益、数字马力生态整合。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267450" y="2597150"/>
            <a:ext cx="54991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设计整体</a:t>
            </a:r>
            <a:r>
              <a:rPr lang="en-US" altLang="zh-CN" sz="1200">
                <a:solidFill>
                  <a:schemeClr val="bg1"/>
                </a:solidFill>
              </a:rPr>
              <a:t>“</a:t>
            </a:r>
            <a:r>
              <a:rPr lang="zh-CN" altLang="en-US" sz="1200">
                <a:solidFill>
                  <a:schemeClr val="bg1"/>
                </a:solidFill>
              </a:rPr>
              <a:t>三部分、四模块</a:t>
            </a:r>
            <a:r>
              <a:rPr lang="en-US" altLang="zh-CN" sz="1200">
                <a:solidFill>
                  <a:schemeClr val="bg1"/>
                </a:solidFill>
              </a:rPr>
              <a:t>”</a:t>
            </a:r>
            <a:r>
              <a:rPr lang="zh-CN" altLang="en-US" sz="1200">
                <a:solidFill>
                  <a:schemeClr val="bg1"/>
                </a:solidFill>
              </a:rPr>
              <a:t>技术架构（交互层</a:t>
            </a:r>
            <a:r>
              <a:rPr lang="en-US" altLang="zh-CN" sz="1200">
                <a:solidFill>
                  <a:schemeClr val="bg1"/>
                </a:solidFill>
              </a:rPr>
              <a:t>–</a:t>
            </a:r>
            <a:r>
              <a:rPr lang="zh-CN" altLang="en-US" sz="1200">
                <a:solidFill>
                  <a:schemeClr val="bg1"/>
                </a:solidFill>
              </a:rPr>
              <a:t>智能引擎层</a:t>
            </a:r>
            <a:r>
              <a:rPr lang="en-US" altLang="zh-CN" sz="1200">
                <a:solidFill>
                  <a:schemeClr val="bg1"/>
                </a:solidFill>
              </a:rPr>
              <a:t>–</a:t>
            </a:r>
            <a:r>
              <a:rPr lang="zh-CN" altLang="en-US" sz="1200">
                <a:solidFill>
                  <a:schemeClr val="bg1"/>
                </a:solidFill>
              </a:rPr>
              <a:t>能力支撑层）；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主导</a:t>
            </a:r>
            <a:r>
              <a:rPr lang="en-US" altLang="zh-CN" sz="1200">
                <a:solidFill>
                  <a:schemeClr val="bg1"/>
                </a:solidFill>
              </a:rPr>
              <a:t>AgentUniverse+Qwen3+OpenSumi+LAM</a:t>
            </a:r>
            <a:r>
              <a:rPr lang="zh-CN" altLang="en-US" sz="1200">
                <a:solidFill>
                  <a:schemeClr val="bg1"/>
                </a:solidFill>
              </a:rPr>
              <a:t>等蚂蚁生态技术的融合方案；</a:t>
            </a:r>
            <a:endParaRPr lang="zh-CN" altLang="en-US" sz="12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bg1"/>
                </a:solidFill>
              </a:rPr>
              <a:t>规划系统可扩展性，支持跨学科评估插件、教育智能体市场等未来演进路径。</a:t>
            </a:r>
            <a:endParaRPr lang="zh-CN" alt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团队工作与原型演示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/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11" name="图片 10" descr="一群人在看电脑&#10;&#10;AI 生成的内容可能不正确。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80" y="1205230"/>
            <a:ext cx="2734310" cy="20504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clrChange>
              <a:clrFrom>
                <a:srgbClr val="373B40">
                  <a:alpha val="100000"/>
                </a:srgbClr>
              </a:clrFrom>
              <a:clrTo>
                <a:srgbClr val="373B4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29455" y="1664970"/>
            <a:ext cx="2507615" cy="2896870"/>
          </a:xfrm>
          <a:prstGeom prst="rect">
            <a:avLst/>
          </a:prstGeom>
        </p:spPr>
      </p:pic>
      <p:pic>
        <p:nvPicPr>
          <p:cNvPr id="1238394797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0550" y="2295525"/>
            <a:ext cx="3060000" cy="178806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图片 8" descr="英语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0550" y="4159885"/>
            <a:ext cx="3060000" cy="1673702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049895" y="1775460"/>
            <a:ext cx="34677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游戏化学习平台及评估系统前端界面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1120" y="4700270"/>
            <a:ext cx="1651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系统数据库</a:t>
            </a:r>
            <a:r>
              <a:rPr lang="zh-CN" altLang="en-US" sz="1600">
                <a:solidFill>
                  <a:schemeClr val="bg1"/>
                </a:solidFill>
              </a:rPr>
              <a:t>设计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75945" y="3429000"/>
            <a:ext cx="27349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团队共同讨论系统研发</a:t>
            </a:r>
            <a:r>
              <a:rPr lang="zh-CN" altLang="en-US" sz="1600">
                <a:solidFill>
                  <a:schemeClr val="bg1"/>
                </a:solidFill>
              </a:rPr>
              <a:t>难题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团队工作与原型演示</a:t>
            </a:r>
            <a:endParaRPr lang="zh-CN" altLang="en-US" sz="3200" b="1" dirty="0"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/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 descr="gi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245" y="1617980"/>
            <a:ext cx="3244215" cy="3215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8975" y="2762250"/>
            <a:ext cx="4140000" cy="174757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130300" y="5158105"/>
            <a:ext cx="9962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团队依托</a:t>
            </a:r>
            <a:r>
              <a:rPr lang="en-US" altLang="zh-CN">
                <a:solidFill>
                  <a:schemeClr val="bg1"/>
                </a:solidFill>
              </a:rPr>
              <a:t>Git</a:t>
            </a:r>
            <a:r>
              <a:rPr lang="zh-CN" altLang="en-US">
                <a:solidFill>
                  <a:schemeClr val="bg1"/>
                </a:solidFill>
              </a:rPr>
              <a:t>进行代码管理，使用</a:t>
            </a:r>
            <a:r>
              <a:rPr lang="en-US" altLang="zh-CN">
                <a:solidFill>
                  <a:schemeClr val="bg1"/>
                </a:solidFill>
              </a:rPr>
              <a:t>JetBrains Code-With-Me</a:t>
            </a:r>
            <a:r>
              <a:rPr lang="zh-CN" altLang="en-US">
                <a:solidFill>
                  <a:schemeClr val="bg1"/>
                </a:solidFill>
              </a:rPr>
              <a:t>进行</a:t>
            </a:r>
            <a:r>
              <a:rPr lang="zh-CN" altLang="en-US">
                <a:solidFill>
                  <a:schemeClr val="bg1"/>
                </a:solidFill>
              </a:rPr>
              <a:t>代码协作，实现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实时共享与</a:t>
            </a:r>
            <a:r>
              <a:rPr lang="zh-CN" altLang="en-US">
                <a:solidFill>
                  <a:schemeClr val="bg1"/>
                </a:solidFill>
              </a:rPr>
              <a:t>编辑代码。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rcRect l="7140" t="24572" r="7071" b="39788"/>
          <a:stretch>
            <a:fillRect/>
          </a:stretch>
        </p:blipFill>
        <p:spPr>
          <a:xfrm>
            <a:off x="5768975" y="1693545"/>
            <a:ext cx="4140200" cy="9931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团队项目系统推广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83614" y="906998"/>
            <a:ext cx="8847168" cy="432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2000" b="1" i="0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语音情感事件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检测：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『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我听见了你的声音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6B8AD5"/>
                    </a:gs>
                  </a:gsLst>
                  <a:lin ang="5400000" scaled="1"/>
                  <a:tileRect/>
                </a:gradFill>
                <a:latin typeface="钉钉进步体" panose="00020600040101010101" pitchFamily="18" charset="-122"/>
                <a:ea typeface="钉钉进步体" panose="00020600040101010101" pitchFamily="18" charset="-122"/>
                <a:cs typeface="汉仪颜楷简" panose="00020600040101010101" pitchFamily="18" charset="-122"/>
              </a:rPr>
              <a:t>』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chemeClr val="bg1"/>
                  </a:gs>
                  <a:gs pos="100000">
                    <a:srgbClr val="6B8AD5"/>
                  </a:gs>
                </a:gsLst>
                <a:lin ang="5400000" scaled="1"/>
                <a:tileRect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汉仪颜楷简" panose="00020600040101010101" pitchFamily="18" charset="-122"/>
            </a:endParaRPr>
          </a:p>
        </p:txBody>
      </p:sp>
      <p:cxnSp>
        <p:nvCxnSpPr>
          <p:cNvPr id="37" name="连接符: 肘形 36"/>
          <p:cNvCxnSpPr>
            <a:endCxn id="3" idx="1"/>
          </p:cNvCxnSpPr>
          <p:nvPr/>
        </p:nvCxnSpPr>
        <p:spPr>
          <a:xfrm rot="16200000" flipH="1">
            <a:off x="625897" y="765280"/>
            <a:ext cx="263169" cy="452265"/>
          </a:xfrm>
          <a:prstGeom prst="bentConnector2">
            <a:avLst/>
          </a:prstGeom>
          <a:ln w="57150">
            <a:solidFill>
              <a:srgbClr val="2AAF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: 圆角 38"/>
          <p:cNvSpPr/>
          <p:nvPr>
            <p:custDataLst>
              <p:tags r:id="rId3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909761" y="1744946"/>
            <a:ext cx="5760000" cy="3240000"/>
            <a:chOff x="2350091" y="2271563"/>
            <a:chExt cx="5181742" cy="286893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350091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9" name="图片 8" descr="图形用户界面, 应用程序, 网站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6456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9410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236433" y="2271563"/>
              <a:ext cx="1295400" cy="2868930"/>
            </a:xfrm>
            <a:prstGeom prst="rect">
              <a:avLst/>
            </a:prstGeom>
            <a:noFill/>
            <a:ln>
              <a:noFill/>
            </a:ln>
            <a:effectLst>
              <a:softEdge rad="12700"/>
            </a:effectLst>
          </p:spPr>
        </p:pic>
      </p:grpSp>
      <p:sp>
        <p:nvSpPr>
          <p:cNvPr id="13" name="文本框 12"/>
          <p:cNvSpPr txBox="1"/>
          <p:nvPr/>
        </p:nvSpPr>
        <p:spPr>
          <a:xfrm>
            <a:off x="7289515" y="1890445"/>
            <a:ext cx="4092412" cy="129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声像科技团队研发的多智能体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知识库协作系统已在本校数字化办公室实际落地并投入使用。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39420" y="5121668"/>
            <a:ext cx="3241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系统在真实产品中的应用界面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团队项目系统推广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/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1370329" y="1397648"/>
            <a:ext cx="2592000" cy="3456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rcRect t="3356"/>
          <a:stretch>
            <a:fillRect/>
          </a:stretch>
        </p:blipFill>
        <p:spPr>
          <a:xfrm>
            <a:off x="6590807" y="1397648"/>
            <a:ext cx="2592000" cy="3456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56260" y="5142865"/>
            <a:ext cx="43611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浙江省温州中学：多学科客制化评估系统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85130" y="5142865"/>
            <a:ext cx="4803775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zh-CN" altLang="en-US" b="1" dirty="0">
                <a:solidFill>
                  <a:schemeClr val="bg1"/>
                </a:solidFill>
              </a:rPr>
              <a:t>宁波市宸卿小学：游戏化学习平台及评估系统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Users/weiqingqing/Desktop/1698 [转换].png1698 [转换]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6000" y="-1270"/>
            <a:ext cx="12204000" cy="6860540"/>
          </a:xfrm>
          <a:prstGeom prst="rect">
            <a:avLst/>
          </a:prstGeom>
        </p:spPr>
      </p:pic>
      <p:sp>
        <p:nvSpPr>
          <p:cNvPr id="161" name="矩形 160"/>
          <p:cNvSpPr/>
          <p:nvPr/>
        </p:nvSpPr>
        <p:spPr>
          <a:xfrm>
            <a:off x="-5715" y="-1905"/>
            <a:ext cx="12204065" cy="6861810"/>
          </a:xfrm>
          <a:prstGeom prst="rect">
            <a:avLst/>
          </a:prstGeom>
          <a:gradFill>
            <a:gsLst>
              <a:gs pos="54000">
                <a:srgbClr val="030628">
                  <a:alpha val="49000"/>
                </a:srgbClr>
              </a:gs>
              <a:gs pos="0">
                <a:srgbClr val="030628">
                  <a:alpha val="50000"/>
                </a:srgbClr>
              </a:gs>
              <a:gs pos="100000">
                <a:srgbClr val="030628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汉仪正圆 55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83614" y="299073"/>
            <a:ext cx="60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>
                  <a:outerShdw blurRad="63500" sx="101000" sy="101000" algn="ctr" rotWithShape="0">
                    <a:srgbClr val="33DDF8">
                      <a:alpha val="40000"/>
                    </a:srgbClr>
                  </a:outerShdw>
                </a:effectLst>
                <a:latin typeface="汉仪正圆 55简" panose="00020600040101010101" charset="-122"/>
                <a:ea typeface="汉仪正圆 55简" panose="00020600040101010101" charset="-122"/>
              </a:rPr>
              <a:t>团队项目知识产权</a:t>
            </a:r>
            <a:endParaRPr lang="zh-CN" altLang="en-US" sz="3200" b="1" dirty="0">
              <a:ln>
                <a:noFill/>
              </a:ln>
              <a:solidFill>
                <a:schemeClr val="bg1"/>
              </a:solidFill>
              <a:effectLst>
                <a:outerShdw blurRad="63500" sx="101000" sy="101000" algn="ctr" rotWithShape="0">
                  <a:srgbClr val="33DDF8">
                    <a:alpha val="40000"/>
                  </a:srgbClr>
                </a:outerShdw>
              </a:effectLst>
              <a:latin typeface="汉仪正圆 55简" panose="00020600040101010101" charset="-122"/>
              <a:ea typeface="汉仪正圆 55简" panose="00020600040101010101" charset="-122"/>
            </a:endParaRPr>
          </a:p>
        </p:txBody>
      </p:sp>
      <p:sp>
        <p:nvSpPr>
          <p:cNvPr id="344" name="矩形: 圆角 38"/>
          <p:cNvSpPr/>
          <p:nvPr>
            <p:custDataLst>
              <p:tags r:id="rId2"/>
            </p:custDataLst>
          </p:nvPr>
        </p:nvSpPr>
        <p:spPr>
          <a:xfrm>
            <a:off x="0" y="6253200"/>
            <a:ext cx="12198350" cy="6048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51000">
                <a:srgbClr val="00B0F0">
                  <a:alpha val="70000"/>
                </a:srgbClr>
              </a:gs>
              <a:gs pos="100000">
                <a:schemeClr val="accent1">
                  <a:alpha val="70000"/>
                </a:schemeClr>
              </a:gs>
              <a:gs pos="0">
                <a:schemeClr val="accent1">
                  <a:alpha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基于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，而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超脱于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单纯</a:t>
            </a:r>
            <a:r>
              <a:rPr lang="zh-CN" altLang="en-US" sz="2700" dirty="0"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的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语音识别服务（</a:t>
            </a: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ASR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），真正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理解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并</a:t>
            </a:r>
            <a:r>
              <a:rPr lang="zh-CN" altLang="en-US" sz="2700" dirty="0">
                <a:gradFill>
                  <a:gsLst>
                    <a:gs pos="67000">
                      <a:srgbClr val="F7E081"/>
                    </a:gs>
                    <a:gs pos="1000">
                      <a:srgbClr val="FFFFF5"/>
                    </a:gs>
                    <a:gs pos="51000">
                      <a:srgbClr val="F9EBAA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72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读懂</a:t>
            </a:r>
            <a:r>
              <a:rPr kumimoji="0" lang="zh-CN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alpha val="72000"/>
                    </a:srgbClr>
                  </a:outerShdw>
                </a:effectLst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ea"/>
              </a:rPr>
              <a:t>你的声音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 rotWithShape="0">
                  <a:srgbClr val="000000">
                    <a:alpha val="72000"/>
                  </a:srgbClr>
                </a:outerShdw>
              </a:effectLst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+mn-ea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1381927" y="463828"/>
            <a:ext cx="399822" cy="792000"/>
            <a:chOff x="17792" y="462"/>
            <a:chExt cx="680" cy="1347"/>
          </a:xfrm>
        </p:grpSpPr>
        <p:sp>
          <p:nvSpPr>
            <p:cNvPr id="4" name="燕尾形 20"/>
            <p:cNvSpPr/>
            <p:nvPr/>
          </p:nvSpPr>
          <p:spPr>
            <a:xfrm rot="5400000">
              <a:off x="17908" y="824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5000"/>
                    </a:srgbClr>
                  </a:gs>
                  <a:gs pos="100000">
                    <a:srgbClr val="33DDF8">
                      <a:alpha val="47000"/>
                    </a:srgbClr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6" name="燕尾形 21"/>
            <p:cNvSpPr/>
            <p:nvPr/>
          </p:nvSpPr>
          <p:spPr>
            <a:xfrm rot="5400000">
              <a:off x="17877" y="1214"/>
              <a:ext cx="510" cy="680"/>
            </a:xfrm>
            <a:prstGeom prst="chevron">
              <a:avLst>
                <a:gd name="adj" fmla="val 66071"/>
              </a:avLst>
            </a:prstGeom>
            <a:gradFill>
              <a:gsLst>
                <a:gs pos="0">
                  <a:srgbClr val="33DDF8">
                    <a:alpha val="50000"/>
                  </a:srgbClr>
                </a:gs>
                <a:gs pos="100000">
                  <a:srgbClr val="33DDF8">
                    <a:alpha val="30000"/>
                  </a:srgbClr>
                </a:gs>
              </a:gsLst>
              <a:lin ang="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  <p:sp>
          <p:nvSpPr>
            <p:cNvPr id="10" name="燕尾形 23"/>
            <p:cNvSpPr/>
            <p:nvPr/>
          </p:nvSpPr>
          <p:spPr>
            <a:xfrm rot="5400000">
              <a:off x="17908" y="376"/>
              <a:ext cx="448" cy="620"/>
            </a:xfrm>
            <a:prstGeom prst="chevron">
              <a:avLst>
                <a:gd name="adj" fmla="val 66071"/>
              </a:avLst>
            </a:prstGeom>
            <a:noFill/>
            <a:ln w="12700">
              <a:gradFill>
                <a:gsLst>
                  <a:gs pos="0">
                    <a:srgbClr val="33DDF8">
                      <a:alpha val="30000"/>
                    </a:srgbClr>
                  </a:gs>
                  <a:gs pos="100000">
                    <a:srgbClr val="33DDF8">
                      <a:alpha val="10000"/>
                    </a:srgbClr>
                  </a:gs>
                </a:gsLst>
                <a:lin ang="81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汉仪正圆 55简" panose="00020600040101010101" charset="-122"/>
              </a:endParaRPr>
            </a:p>
          </p:txBody>
        </p:sp>
      </p:grpSp>
      <p:pic>
        <p:nvPicPr>
          <p:cNvPr id="7" name="图片 6" descr="徽标&#10;&#10;AI 生成的内容可能不正确。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950" y="299073"/>
            <a:ext cx="576000" cy="5760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97988" y="1558943"/>
            <a:ext cx="2592000" cy="3456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35319" y="1558938"/>
            <a:ext cx="2592000" cy="3456000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</p:pic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266700" y="5129530"/>
            <a:ext cx="52216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《</a:t>
            </a:r>
            <a:r>
              <a:rPr lang="zh-CN" altLang="en-US" b="1" dirty="0">
                <a:solidFill>
                  <a:schemeClr val="bg1"/>
                </a:solidFill>
              </a:rPr>
              <a:t>终身学伴</a:t>
            </a:r>
            <a:r>
              <a:rPr lang="en-US" altLang="zh-CN" b="1" dirty="0">
                <a:solidFill>
                  <a:schemeClr val="bg1"/>
                </a:solidFill>
              </a:rPr>
              <a:t>-</a:t>
            </a:r>
            <a:r>
              <a:rPr lang="zh-CN" altLang="en-US" b="1" dirty="0">
                <a:solidFill>
                  <a:schemeClr val="bg1"/>
                </a:solidFill>
              </a:rPr>
              <a:t>数字虚拟人合成平台</a:t>
            </a:r>
            <a:r>
              <a:rPr lang="en-US" altLang="zh-CN" b="1" dirty="0">
                <a:solidFill>
                  <a:schemeClr val="bg1"/>
                </a:solidFill>
              </a:rPr>
              <a:t>》2025</a:t>
            </a:r>
            <a:r>
              <a:rPr lang="zh-CN" altLang="en-US" b="1" dirty="0">
                <a:solidFill>
                  <a:schemeClr val="bg1"/>
                </a:solidFill>
              </a:rPr>
              <a:t>年</a:t>
            </a:r>
            <a:r>
              <a:rPr lang="en-US" altLang="zh-CN" b="1" dirty="0">
                <a:solidFill>
                  <a:schemeClr val="bg1"/>
                </a:solidFill>
              </a:rPr>
              <a:t>9</a:t>
            </a:r>
            <a:r>
              <a:rPr lang="zh-CN" altLang="en-US" b="1" dirty="0">
                <a:solidFill>
                  <a:schemeClr val="bg1"/>
                </a:solidFill>
              </a:rPr>
              <a:t>月</a:t>
            </a:r>
            <a:r>
              <a:rPr lang="en-US" altLang="zh-CN" b="1" dirty="0">
                <a:solidFill>
                  <a:schemeClr val="bg1"/>
                </a:solidFill>
              </a:rPr>
              <a:t>28</a:t>
            </a:r>
            <a:r>
              <a:rPr lang="zh-CN" altLang="en-US" b="1" dirty="0">
                <a:solidFill>
                  <a:schemeClr val="bg1"/>
                </a:solidFill>
              </a:rPr>
              <a:t>日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5893435" y="5159375"/>
            <a:ext cx="5955665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en-US" altLang="zh-CN" b="1" dirty="0">
                <a:solidFill>
                  <a:schemeClr val="bg1"/>
                </a:solidFill>
              </a:rPr>
              <a:t>《</a:t>
            </a:r>
            <a:r>
              <a:rPr lang="zh-CN" altLang="en-US" b="1" dirty="0">
                <a:solidFill>
                  <a:schemeClr val="bg1"/>
                </a:solidFill>
              </a:rPr>
              <a:t>面向深度伪造音视频的智能检测软件</a:t>
            </a:r>
            <a:r>
              <a:rPr lang="en-US" altLang="zh-CN" b="1" dirty="0">
                <a:solidFill>
                  <a:schemeClr val="bg1"/>
                </a:solidFill>
              </a:rPr>
              <a:t>》2025</a:t>
            </a:r>
            <a:r>
              <a:rPr lang="zh-CN" altLang="en-US" b="1" dirty="0">
                <a:solidFill>
                  <a:schemeClr val="bg1"/>
                </a:solidFill>
              </a:rPr>
              <a:t>年</a:t>
            </a:r>
            <a:r>
              <a:rPr lang="en-US" altLang="zh-CN" b="1" dirty="0">
                <a:solidFill>
                  <a:schemeClr val="bg1"/>
                </a:solidFill>
              </a:rPr>
              <a:t>7</a:t>
            </a:r>
            <a:r>
              <a:rPr lang="zh-CN" altLang="en-US" b="1" dirty="0">
                <a:solidFill>
                  <a:schemeClr val="bg1"/>
                </a:solidFill>
              </a:rPr>
              <a:t>月</a:t>
            </a:r>
            <a:r>
              <a:rPr lang="en-US" altLang="zh-CN" b="1" dirty="0">
                <a:solidFill>
                  <a:schemeClr val="bg1"/>
                </a:solidFill>
              </a:rPr>
              <a:t>25</a:t>
            </a:r>
            <a:r>
              <a:rPr lang="zh-CN" altLang="en-US" b="1" dirty="0">
                <a:solidFill>
                  <a:schemeClr val="bg1"/>
                </a:solidFill>
              </a:rPr>
              <a:t>日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14830" y="5725160"/>
            <a:ext cx="6938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团队同步申请两项软件著作权并授权，强化技术资产与安全能力。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1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2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3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4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5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6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7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DIAGRAM_VIRTUALLY_FRAME" val="{&quot;height&quot;:312.4989763779528,&quot;left&quot;:21,&quot;top&quot;:122.75102362204723,&quot;width&quot;:912}"/>
</p:tagLst>
</file>

<file path=ppt/tags/tag25.xml><?xml version="1.0" encoding="utf-8"?>
<p:tagLst xmlns:p="http://schemas.openxmlformats.org/presentationml/2006/main">
  <p:tag name="KSO_WM_DIAGRAM_VIRTUALLY_FRAME" val="{&quot;height&quot;:312.4989763779528,&quot;left&quot;:21,&quot;top&quot;:122.75102362204723,&quot;width&quot;:912}"/>
</p:tagLst>
</file>

<file path=ppt/tags/tag26.xml><?xml version="1.0" encoding="utf-8"?>
<p:tagLst xmlns:p="http://schemas.openxmlformats.org/presentationml/2006/main">
  <p:tag name="KSO_WM_DIAGRAM_VIRTUALLY_FRAME" val="{&quot;height&quot;:312.4989763779528,&quot;left&quot;:21,&quot;top&quot;:122.75102362204723,&quot;width&quot;:912}"/>
</p:tagLst>
</file>

<file path=ppt/tags/tag27.xml><?xml version="1.0" encoding="utf-8"?>
<p:tagLst xmlns:p="http://schemas.openxmlformats.org/presentationml/2006/main">
  <p:tag name="KSO_WM_DIAGRAM_VIRTUALLY_FRAME" val="{&quot;height&quot;:312.4989763779528,&quot;left&quot;:21,&quot;top&quot;:122.75102362204723,&quot;width&quot;:912}"/>
</p:tagLst>
</file>

<file path=ppt/tags/tag28.xml><?xml version="1.0" encoding="utf-8"?>
<p:tagLst xmlns:p="http://schemas.openxmlformats.org/presentationml/2006/main">
  <p:tag name="COMMONDATA" val="eyJoZGlkIjoiNjgzYzU1N2JiNTgxZjkwMjJlYTJlZjA4YTM3NTc1N2Y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ags/tag9.xml><?xml version="1.0" encoding="utf-8"?>
<p:tagLst xmlns:p="http://schemas.openxmlformats.org/presentationml/2006/main">
  <p:tag name="KSO_WM_DIAGRAM_VIRTUALLY_FRAME" val="{&quot;height&quot;:248.48968503937013,&quot;left&quot;:23.16212598425197,&quot;top&quot;:115.84968503937007,&quot;width&quot;:931.567952755905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汉仪雅酷黑-75J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1599</Words>
  <Application>WPS 演示</Application>
  <PresentationFormat>宽屏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宋体</vt:lpstr>
      <vt:lpstr>Wingdings</vt:lpstr>
      <vt:lpstr>汉仪正圆 55简</vt:lpstr>
      <vt:lpstr>Calibri</vt:lpstr>
      <vt:lpstr>汉仪雅酷黑-75J</vt:lpstr>
      <vt:lpstr>汉仪雅酷黑W</vt:lpstr>
      <vt:lpstr>钉钉进步体</vt:lpstr>
      <vt:lpstr>汉仪颜楷简</vt:lpstr>
      <vt:lpstr>阿里巴巴普惠体 B</vt:lpstr>
      <vt:lpstr>汉仪雅酷黑-75J (正文)</vt:lpstr>
      <vt:lpstr>微软雅黑</vt:lpstr>
      <vt:lpstr>Arial Unicode MS</vt:lpstr>
      <vt:lpstr>黑体</vt:lpstr>
      <vt:lpstr>方正仿宋_GB2312</vt:lpstr>
      <vt:lpstr>汉仪雅酷黑简</vt:lpstr>
      <vt:lpstr>汉仪雅酷黑-75J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dingdust</dc:creator>
  <cp:lastModifiedBy>WPS_1700788855</cp:lastModifiedBy>
  <cp:revision>496</cp:revision>
  <dcterms:created xsi:type="dcterms:W3CDTF">2022-04-26T03:15:00Z</dcterms:created>
  <dcterms:modified xsi:type="dcterms:W3CDTF">2025-10-07T12:08:54Z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2052-12.1.0.22529</vt:lpwstr>
  </property>
  <property fmtid="{D5CDD505-2E9C-101B-9397-08002B2CF9AE}" pid="3" name="commondata">
    <vt:lpwstr>eyJoZGlkIjoiNmQ1Zjk2MTk1MTI3NDQyZGM5YjViYzg3ZGMxMzc2ZGUifQ==</vt:lpwstr>
  </property>
  <property fmtid="{D5CDD505-2E9C-101B-9397-08002B2CF9AE}" pid="4" name="ICV">
    <vt:lpwstr>D89170B18E19495C98F3CCCA198DC394</vt:lpwstr>
  </property>
</Properties>
</file>

<file path=docProps/thumbnail.jpeg>
</file>